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6" r:id="rId9"/>
    <p:sldId id="265" r:id="rId10"/>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976" autoAdjust="0"/>
  </p:normalViewPr>
  <p:slideViewPr>
    <p:cSldViewPr>
      <p:cViewPr varScale="1">
        <p:scale>
          <a:sx n="87" d="100"/>
          <a:sy n="87" d="100"/>
        </p:scale>
        <p:origin x="-660" y="-84"/>
      </p:cViewPr>
      <p:guideLst>
        <p:guide orient="horz" pos="2160"/>
        <p:guide pos="2880"/>
      </p:guideLst>
    </p:cSldViewPr>
  </p:slideViewPr>
  <p:notesTextViewPr>
    <p:cViewPr>
      <p:scale>
        <a:sx n="100" d="100"/>
        <a:sy n="100" d="100"/>
      </p:scale>
      <p:origin x="0" y="0"/>
    </p:cViewPr>
  </p:notesTextViewPr>
  <p:notesViewPr>
    <p:cSldViewPr>
      <p:cViewPr varScale="1">
        <p:scale>
          <a:sx n="77" d="100"/>
          <a:sy n="77" d="100"/>
        </p:scale>
        <p:origin x="-2142"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3DDB7410-28C2-4DB5-8B3E-3BCD64E644D0}" type="datetimeFigureOut">
              <a:rPr lang="en-US" smtClean="0"/>
              <a:pPr/>
              <a:t>5/3/2010</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FDD1A052-1C96-4E7C-9665-70BE860598D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BC46710D-A03B-4843-B57D-9E0E23EA6EB4}" type="datetimeFigureOut">
              <a:rPr lang="en-US" smtClean="0"/>
              <a:pPr/>
              <a:t>5/3/2010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80C5A2CF-7C4F-4597-A7A1-11F53CC43DA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Peter: Welcome</a:t>
            </a:r>
            <a:r>
              <a:rPr lang="en-NZ" baseline="0" dirty="0" smtClean="0"/>
              <a:t> one and all to our project which is a tutorial for new staff members to learn about different aspects of Insite I will now hand it over to Chen to talk about the conceptual Diagram and where he got his idea from.</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Chen: This is overall conceptual diagram of our project, the left picture is showing there that will be a extra link in the future.</a:t>
            </a:r>
            <a:r>
              <a:rPr lang="en-NZ" baseline="0" dirty="0" smtClean="0"/>
              <a:t> It will link users to our Staff Helper.</a:t>
            </a:r>
          </a:p>
          <a:p>
            <a:r>
              <a:rPr lang="en-NZ" baseline="0" dirty="0" smtClean="0"/>
              <a:t>The right picture is showing the interface of our project, it contains several texts and a video to teach new staff how to use </a:t>
            </a:r>
            <a:r>
              <a:rPr lang="en-NZ" baseline="0" dirty="0" err="1" smtClean="0"/>
              <a:t>insite</a:t>
            </a:r>
            <a:r>
              <a:rPr lang="en-NZ" baseline="0" dirty="0" smtClean="0"/>
              <a:t>. If you look closely the right picture was taken from the Cisco tutorial I like the layout and that’s why I’m using it in our website. I now hand it back to Peter to  talk about our dialog diagram. </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Peter:</a:t>
            </a:r>
            <a:r>
              <a:rPr lang="en-NZ" baseline="0" dirty="0" smtClean="0"/>
              <a:t> Thank you Chen as you can see this is our original </a:t>
            </a:r>
            <a:r>
              <a:rPr lang="en-NZ" baseline="0" dirty="0" err="1" smtClean="0"/>
              <a:t>diaglog</a:t>
            </a:r>
            <a:r>
              <a:rPr lang="en-NZ" baseline="0" dirty="0" smtClean="0"/>
              <a:t> diagram, the star means that Insite is now the only thing were working on for the 2</a:t>
            </a:r>
            <a:r>
              <a:rPr lang="en-NZ" baseline="30000" dirty="0" smtClean="0"/>
              <a:t>nd</a:t>
            </a:r>
            <a:r>
              <a:rPr lang="en-NZ" baseline="0" dirty="0" smtClean="0"/>
              <a:t> iteration the other tutorials will be covered during the 3</a:t>
            </a:r>
            <a:r>
              <a:rPr lang="en-NZ" baseline="30000" dirty="0" smtClean="0"/>
              <a:t>rd</a:t>
            </a:r>
            <a:r>
              <a:rPr lang="en-NZ" baseline="0" dirty="0" smtClean="0"/>
              <a:t> iteration (if we make it that far). [Continued on next slide]</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 Peter: Our project sentence is to teach new polytechnic staff members</a:t>
            </a:r>
            <a:r>
              <a:rPr lang="en-NZ" baseline="0" dirty="0" smtClean="0"/>
              <a:t> how to use the online application called Insite and for extra points teach them how to use My Computer and Outlook. [Continued on next slide]</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Peter: further more our functional requirements are</a:t>
            </a:r>
            <a:r>
              <a:rPr lang="en-NZ" baseline="0" dirty="0" smtClean="0"/>
              <a:t> huge so I’m not going to bore you with the details they just cover how to find stuff and do stuff in each of the three areas that we are working if you want a copy just talk to me in the project room and I’ll print off a copy for you. [continued on next slide]</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Peter:</a:t>
            </a:r>
            <a:r>
              <a:rPr lang="en-NZ" baseline="0" dirty="0" smtClean="0"/>
              <a:t> our Planed development are as you can see create the website and implement it and start up the review.</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Chen: Our</a:t>
            </a:r>
            <a:r>
              <a:rPr lang="en-NZ" baseline="0" dirty="0" smtClean="0"/>
              <a:t> planed development for third iteration is to do the same as the second iteration except to do it for My computer and Outlook.</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Chen: This is our timeline for 2</a:t>
            </a:r>
            <a:r>
              <a:rPr lang="en-NZ" baseline="30000" dirty="0" smtClean="0"/>
              <a:t>nd</a:t>
            </a:r>
            <a:r>
              <a:rPr lang="en-NZ" dirty="0" smtClean="0"/>
              <a:t> iteration, at end</a:t>
            </a:r>
            <a:r>
              <a:rPr lang="en-NZ" baseline="0" dirty="0" smtClean="0"/>
              <a:t> of this week, the final version of paper based prototype will be done. After discuss with client about the prototype, we will start building the interface of </a:t>
            </a:r>
            <a:r>
              <a:rPr lang="en-NZ" baseline="0" dirty="0" err="1" smtClean="0"/>
              <a:t>insite</a:t>
            </a:r>
            <a:r>
              <a:rPr lang="en-NZ" baseline="0" dirty="0" smtClean="0"/>
              <a:t> tutorial, then add video and Quiz inside. After that, we will have a discussion with client and make some change. Then contact with the creators of Insite to add our tutorial to Insite. </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Peter:</a:t>
            </a:r>
            <a:r>
              <a:rPr lang="en-NZ" baseline="0" dirty="0" smtClean="0"/>
              <a:t> To finish off does anybody have any questions? … Thank you and have fun with your projects.</a:t>
            </a:r>
            <a:endParaRPr lang="en-US" dirty="0"/>
          </a:p>
        </p:txBody>
      </p:sp>
      <p:sp>
        <p:nvSpPr>
          <p:cNvPr id="4" name="Slide Number Placeholder 3"/>
          <p:cNvSpPr>
            <a:spLocks noGrp="1"/>
          </p:cNvSpPr>
          <p:nvPr>
            <p:ph type="sldNum" sz="quarter" idx="10"/>
          </p:nvPr>
        </p:nvSpPr>
        <p:spPr/>
        <p:txBody>
          <a:bodyPr/>
          <a:lstStyle/>
          <a:p>
            <a:fld id="{80C5A2CF-7C4F-4597-A7A1-11F53CC43DA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32A3337D-D40A-4C82-8CFF-A3890F56AC52}"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2A3337D-D40A-4C82-8CFF-A3890F56AC52}"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2A3337D-D40A-4C82-8CFF-A3890F56AC52}"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80C60F-7BAC-4928-BC5F-272F0A0DD796}" type="datetimeFigureOut">
              <a:rPr lang="en-US" smtClean="0"/>
              <a:pPr/>
              <a:t>5/3/2010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2A3337D-D40A-4C82-8CFF-A3890F56AC5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C80C60F-7BAC-4928-BC5F-272F0A0DD796}" type="datetimeFigureOut">
              <a:rPr lang="en-US" smtClean="0"/>
              <a:pPr/>
              <a:t>5/3/2010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32A3337D-D40A-4C82-8CFF-A3890F56AC5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C80C60F-7BAC-4928-BC5F-272F0A0DD796}" type="datetimeFigureOut">
              <a:rPr lang="en-US" smtClean="0"/>
              <a:pPr/>
              <a:t>5/3/2010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2A3337D-D40A-4C82-8CFF-A3890F56AC5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PCDL New Polytechnic Staff Helper</a:t>
            </a:r>
            <a:endParaRPr lang="en-US" dirty="0"/>
          </a:p>
        </p:txBody>
      </p:sp>
      <p:sp>
        <p:nvSpPr>
          <p:cNvPr id="3" name="Subtitle 2"/>
          <p:cNvSpPr>
            <a:spLocks noGrp="1"/>
          </p:cNvSpPr>
          <p:nvPr>
            <p:ph type="subTitle" idx="1"/>
          </p:nvPr>
        </p:nvSpPr>
        <p:spPr/>
        <p:txBody>
          <a:bodyPr>
            <a:normAutofit/>
          </a:bodyPr>
          <a:lstStyle/>
          <a:p>
            <a:r>
              <a:rPr lang="en-NZ" dirty="0" smtClean="0"/>
              <a:t>By Peter J. Love</a:t>
            </a:r>
          </a:p>
          <a:p>
            <a:r>
              <a:rPr lang="en-NZ" dirty="0" smtClean="0"/>
              <a:t>&amp;</a:t>
            </a:r>
          </a:p>
          <a:p>
            <a:r>
              <a:rPr lang="en-NZ" dirty="0" smtClean="0"/>
              <a:t>Chen Ding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Overall Conceptual Diagram</a:t>
            </a:r>
            <a:endParaRPr lang="en-US" dirty="0"/>
          </a:p>
        </p:txBody>
      </p:sp>
      <p:pic>
        <p:nvPicPr>
          <p:cNvPr id="15" name="Content Placeholder 14" descr="image2[2].jpg"/>
          <p:cNvPicPr>
            <a:picLocks noGrp="1" noChangeAspect="1"/>
          </p:cNvPicPr>
          <p:nvPr>
            <p:ph sz="half" idx="2"/>
          </p:nvPr>
        </p:nvPicPr>
        <p:blipFill>
          <a:blip r:embed="rId3" cstate="print"/>
          <a:stretch>
            <a:fillRect/>
          </a:stretch>
        </p:blipFill>
        <p:spPr>
          <a:xfrm>
            <a:off x="3764201" y="2143116"/>
            <a:ext cx="5302889" cy="3052172"/>
          </a:xfrm>
        </p:spPr>
      </p:pic>
      <p:pic>
        <p:nvPicPr>
          <p:cNvPr id="14" name="Content Placeholder 13" descr="Insite.jpg"/>
          <p:cNvPicPr>
            <a:picLocks noGrp="1" noChangeAspect="1"/>
          </p:cNvPicPr>
          <p:nvPr>
            <p:ph sz="half" idx="1"/>
          </p:nvPr>
        </p:nvPicPr>
        <p:blipFill>
          <a:blip r:embed="rId4" cstate="print"/>
          <a:stretch>
            <a:fillRect/>
          </a:stretch>
        </p:blipFill>
        <p:spPr>
          <a:xfrm>
            <a:off x="1234558" y="1770063"/>
            <a:ext cx="2499759" cy="452596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NZ" dirty="0" smtClean="0"/>
              <a:t>Dialog Diagram</a:t>
            </a:r>
            <a:endParaRPr lang="en-US" dirty="0"/>
          </a:p>
        </p:txBody>
      </p:sp>
      <p:sp>
        <p:nvSpPr>
          <p:cNvPr id="9" name="Text Placeholder 8"/>
          <p:cNvSpPr>
            <a:spLocks noGrp="1"/>
          </p:cNvSpPr>
          <p:nvPr>
            <p:ph type="body" idx="2"/>
          </p:nvPr>
        </p:nvSpPr>
        <p:spPr/>
        <p:txBody>
          <a:bodyPr/>
          <a:lstStyle/>
          <a:p>
            <a:r>
              <a:rPr lang="en-US" dirty="0" smtClean="0"/>
              <a:t>From start up Press PCDL video user guide and it will take you to the options page from there you have free range to learn about Insite, Outlook, or My Computer.</a:t>
            </a:r>
            <a:endParaRPr lang="en-US" dirty="0"/>
          </a:p>
        </p:txBody>
      </p:sp>
      <p:pic>
        <p:nvPicPr>
          <p:cNvPr id="20" name="Content Placeholder 19" descr="PCDL Dialog Diagram.jpg"/>
          <p:cNvPicPr>
            <a:picLocks noGrp="1" noChangeAspect="1"/>
          </p:cNvPicPr>
          <p:nvPr>
            <p:ph sz="half" idx="1"/>
          </p:nvPr>
        </p:nvPicPr>
        <p:blipFill>
          <a:blip r:embed="rId3" cstate="print"/>
          <a:stretch>
            <a:fillRect/>
          </a:stretch>
        </p:blipFill>
        <p:spPr>
          <a:xfrm>
            <a:off x="3429000" y="1663700"/>
            <a:ext cx="5486400" cy="41148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rmAutofit fontScale="92500"/>
          </a:bodyPr>
          <a:lstStyle/>
          <a:p>
            <a:r>
              <a:rPr lang="en-NZ" dirty="0" smtClean="0"/>
              <a:t>To teach new Polytechnic staff members how to use the Online application called Insite and for extra points teach them how to use My Computer and Outlook!</a:t>
            </a:r>
            <a:endParaRPr lang="en-US" dirty="0"/>
          </a:p>
        </p:txBody>
      </p:sp>
      <p:sp>
        <p:nvSpPr>
          <p:cNvPr id="5" name="Title 4"/>
          <p:cNvSpPr>
            <a:spLocks noGrp="1"/>
          </p:cNvSpPr>
          <p:nvPr>
            <p:ph type="title"/>
          </p:nvPr>
        </p:nvSpPr>
        <p:spPr/>
        <p:txBody>
          <a:bodyPr/>
          <a:lstStyle/>
          <a:p>
            <a:r>
              <a:rPr lang="en-NZ" dirty="0" smtClean="0"/>
              <a:t>Project in One Sentence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Functional Requirements</a:t>
            </a:r>
            <a:endParaRPr lang="en-US" dirty="0"/>
          </a:p>
        </p:txBody>
      </p:sp>
      <p:sp>
        <p:nvSpPr>
          <p:cNvPr id="6" name="Content Placeholder 5"/>
          <p:cNvSpPr>
            <a:spLocks noGrp="1"/>
          </p:cNvSpPr>
          <p:nvPr>
            <p:ph sz="half" idx="1"/>
          </p:nvPr>
        </p:nvSpPr>
        <p:spPr>
          <a:xfrm>
            <a:off x="428596" y="1785926"/>
            <a:ext cx="2643206" cy="4714908"/>
          </a:xfrm>
        </p:spPr>
        <p:txBody>
          <a:bodyPr>
            <a:noAutofit/>
          </a:bodyPr>
          <a:lstStyle/>
          <a:p>
            <a:pPr>
              <a:buNone/>
            </a:pPr>
            <a:r>
              <a:rPr lang="en-NZ" sz="1800" dirty="0" smtClean="0">
                <a:latin typeface="Times New Roman" pitchFamily="18" charset="0"/>
                <a:cs typeface="Times New Roman" pitchFamily="18" charset="0"/>
              </a:rPr>
              <a:t>Insite</a:t>
            </a:r>
          </a:p>
          <a:p>
            <a:pPr lvl="0"/>
            <a:r>
              <a:rPr lang="en-NZ" sz="1100" dirty="0" smtClean="0">
                <a:latin typeface="Times New Roman" pitchFamily="18" charset="0"/>
                <a:cs typeface="Times New Roman" pitchFamily="18" charset="0"/>
              </a:rPr>
              <a:t>The system shall teach the users of Insite how to navigate around the main page.</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teach the users of Insite how to look at the high priority messages.</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teach the users of Insite how to access the phonebook.</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teach the users of Insite how to access the service areas.</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teach the users of Insite how to access the Help topics.</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teach the users of Insite how to access the Digital Diary.</a:t>
            </a:r>
            <a:endParaRPr lang="en-US" sz="1100" dirty="0" smtClean="0">
              <a:latin typeface="Times New Roman" pitchFamily="18" charset="0"/>
              <a:cs typeface="Times New Roman" pitchFamily="18" charset="0"/>
            </a:endParaRPr>
          </a:p>
          <a:p>
            <a:pPr lvl="0"/>
            <a:r>
              <a:rPr lang="en-NZ" sz="1100" dirty="0" smtClean="0">
                <a:latin typeface="Times New Roman" pitchFamily="18" charset="0"/>
                <a:cs typeface="Times New Roman" pitchFamily="18" charset="0"/>
              </a:rPr>
              <a:t>The system shall review the knowledge of the users on Insite.</a:t>
            </a:r>
            <a:endParaRPr lang="en-US" sz="1100" dirty="0" smtClean="0">
              <a:latin typeface="Times New Roman" pitchFamily="18" charset="0"/>
              <a:cs typeface="Times New Roman" pitchFamily="18" charset="0"/>
            </a:endParaRPr>
          </a:p>
          <a:p>
            <a:endParaRPr lang="en-NZ" sz="1100" dirty="0" smtClean="0">
              <a:latin typeface="Times New Roman" pitchFamily="18" charset="0"/>
              <a:cs typeface="Times New Roman" pitchFamily="18" charset="0"/>
            </a:endParaRPr>
          </a:p>
        </p:txBody>
      </p:sp>
      <p:sp>
        <p:nvSpPr>
          <p:cNvPr id="8" name="Content Placeholder 6"/>
          <p:cNvSpPr>
            <a:spLocks noGrp="1"/>
          </p:cNvSpPr>
          <p:nvPr>
            <p:ph sz="half" idx="2"/>
          </p:nvPr>
        </p:nvSpPr>
        <p:spPr>
          <a:xfrm>
            <a:off x="3286116" y="1785926"/>
            <a:ext cx="2714644" cy="4714908"/>
          </a:xfrm>
        </p:spPr>
        <p:txBody>
          <a:bodyPr>
            <a:normAutofit fontScale="25000" lnSpcReduction="20000"/>
          </a:bodyPr>
          <a:lstStyle/>
          <a:p>
            <a:pPr>
              <a:buNone/>
            </a:pPr>
            <a:r>
              <a:rPr lang="en-NZ" sz="7200" dirty="0" smtClean="0">
                <a:latin typeface="Times New Roman" pitchFamily="18" charset="0"/>
                <a:cs typeface="Times New Roman" pitchFamily="18" charset="0"/>
              </a:rPr>
              <a:t>Outlook</a:t>
            </a:r>
          </a:p>
          <a:p>
            <a:pPr lvl="0"/>
            <a:r>
              <a:rPr lang="en-NZ" sz="4800" dirty="0" smtClean="0">
                <a:latin typeface="Times New Roman" pitchFamily="18" charset="0"/>
                <a:cs typeface="Times New Roman" pitchFamily="18" charset="0"/>
              </a:rPr>
              <a:t>The system shall teach the users of Outlook how to log on.</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find the email page.</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read and reply to emails.</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look up and use an address in a address book.</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check the calendar for appointments.</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accept or decline an appointment.</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make an appointment.</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teach the users of Outlook how to access Help topics.</a:t>
            </a:r>
            <a:endParaRPr lang="en-US" sz="4800" dirty="0" smtClean="0">
              <a:latin typeface="Times New Roman" pitchFamily="18" charset="0"/>
              <a:cs typeface="Times New Roman" pitchFamily="18" charset="0"/>
            </a:endParaRPr>
          </a:p>
          <a:p>
            <a:pPr lvl="0"/>
            <a:r>
              <a:rPr lang="en-NZ" sz="4800" dirty="0" smtClean="0">
                <a:latin typeface="Times New Roman" pitchFamily="18" charset="0"/>
                <a:cs typeface="Times New Roman" pitchFamily="18" charset="0"/>
              </a:rPr>
              <a:t>The system shall review the knowledge of the users on Outlook.</a:t>
            </a:r>
            <a:endParaRPr lang="en-US" sz="4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9" name="TextBox 8"/>
          <p:cNvSpPr txBox="1"/>
          <p:nvPr/>
        </p:nvSpPr>
        <p:spPr>
          <a:xfrm>
            <a:off x="6143636" y="1785927"/>
            <a:ext cx="2428892" cy="4524315"/>
          </a:xfrm>
          <a:prstGeom prst="rect">
            <a:avLst/>
          </a:prstGeom>
          <a:noFill/>
        </p:spPr>
        <p:txBody>
          <a:bodyPr wrap="square" rtlCol="0">
            <a:spAutoFit/>
          </a:bodyPr>
          <a:lstStyle/>
          <a:p>
            <a:r>
              <a:rPr lang="en-NZ" dirty="0" smtClean="0">
                <a:latin typeface="Times New Roman" pitchFamily="18" charset="0"/>
                <a:cs typeface="Times New Roman" pitchFamily="18" charset="0"/>
              </a:rPr>
              <a:t>My Computer</a:t>
            </a:r>
          </a:p>
          <a:p>
            <a:endParaRPr lang="en-NZ" sz="1400" dirty="0">
              <a:latin typeface="Times New Roman" pitchFamily="18" charset="0"/>
              <a:cs typeface="Times New Roman" pitchFamily="18" charset="0"/>
            </a:endParaRPr>
          </a:p>
          <a:p>
            <a:pPr lvl="0">
              <a:buFont typeface="Arial" pitchFamily="34" charset="0"/>
              <a:buChar char="•"/>
            </a:pPr>
            <a:r>
              <a:rPr lang="en-NZ" sz="1400" dirty="0">
                <a:latin typeface="Times New Roman" pitchFamily="18" charset="0"/>
                <a:cs typeface="Times New Roman" pitchFamily="18" charset="0"/>
              </a:rPr>
              <a:t>The system shall teach the users of the Polytech Intranet how to view the Intranet components.</a:t>
            </a:r>
            <a:endParaRPr lang="en-US" sz="1400" dirty="0">
              <a:latin typeface="Times New Roman" pitchFamily="18" charset="0"/>
              <a:cs typeface="Times New Roman" pitchFamily="18" charset="0"/>
            </a:endParaRPr>
          </a:p>
          <a:p>
            <a:r>
              <a:rPr lang="en-NZ" sz="1400"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pPr lvl="0">
              <a:buFont typeface="Arial" pitchFamily="34" charset="0"/>
              <a:buChar char="•"/>
            </a:pPr>
            <a:r>
              <a:rPr lang="en-NZ" sz="1400" dirty="0">
                <a:latin typeface="Times New Roman" pitchFamily="18" charset="0"/>
                <a:cs typeface="Times New Roman" pitchFamily="18" charset="0"/>
              </a:rPr>
              <a:t>The system shall teach the users of the Polytech Intranet its basic layout.</a:t>
            </a:r>
            <a:endParaRPr lang="en-US" sz="1400" dirty="0">
              <a:latin typeface="Times New Roman" pitchFamily="18" charset="0"/>
              <a:cs typeface="Times New Roman" pitchFamily="18" charset="0"/>
            </a:endParaRPr>
          </a:p>
          <a:p>
            <a:r>
              <a:rPr lang="en-NZ" sz="1400"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pPr lvl="0">
              <a:buFont typeface="Arial" pitchFamily="34" charset="0"/>
              <a:buChar char="•"/>
            </a:pPr>
            <a:r>
              <a:rPr lang="en-NZ" sz="1400" dirty="0">
                <a:latin typeface="Times New Roman" pitchFamily="18" charset="0"/>
                <a:cs typeface="Times New Roman" pitchFamily="18" charset="0"/>
              </a:rPr>
              <a:t>The system shall teach the users of the Polytech Intranet which areas are available to them to add/alter/delete.</a:t>
            </a:r>
            <a:endParaRPr lang="en-US" sz="1400" dirty="0">
              <a:latin typeface="Times New Roman" pitchFamily="18" charset="0"/>
              <a:cs typeface="Times New Roman" pitchFamily="18" charset="0"/>
            </a:endParaRPr>
          </a:p>
          <a:p>
            <a:r>
              <a:rPr lang="en-NZ" sz="1400"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pPr lvl="0">
              <a:buFont typeface="Arial" pitchFamily="34" charset="0"/>
              <a:buChar char="•"/>
            </a:pPr>
            <a:r>
              <a:rPr lang="en-NZ" sz="1400" dirty="0">
                <a:latin typeface="Times New Roman" pitchFamily="18" charset="0"/>
                <a:cs typeface="Times New Roman" pitchFamily="18" charset="0"/>
              </a:rPr>
              <a:t>The system shall review the </a:t>
            </a:r>
            <a:r>
              <a:rPr lang="en-NZ" sz="1400" dirty="0" smtClean="0">
                <a:latin typeface="Times New Roman" pitchFamily="18" charset="0"/>
                <a:cs typeface="Times New Roman" pitchFamily="18" charset="0"/>
              </a:rPr>
              <a:t>knowledge </a:t>
            </a:r>
            <a:r>
              <a:rPr lang="en-NZ" sz="1400" dirty="0">
                <a:latin typeface="Times New Roman" pitchFamily="18" charset="0"/>
                <a:cs typeface="Times New Roman" pitchFamily="18" charset="0"/>
              </a:rPr>
              <a:t>of </a:t>
            </a:r>
            <a:r>
              <a:rPr lang="en-NZ" sz="1400" dirty="0" smtClean="0">
                <a:latin typeface="Times New Roman" pitchFamily="18" charset="0"/>
                <a:cs typeface="Times New Roman" pitchFamily="18" charset="0"/>
              </a:rPr>
              <a:t>the users </a:t>
            </a:r>
            <a:r>
              <a:rPr lang="en-NZ" sz="1400" dirty="0">
                <a:latin typeface="Times New Roman" pitchFamily="18" charset="0"/>
                <a:cs typeface="Times New Roman" pitchFamily="18" charset="0"/>
              </a:rPr>
              <a:t>on My </a:t>
            </a:r>
            <a:r>
              <a:rPr lang="en-NZ" sz="1400" dirty="0" smtClean="0">
                <a:latin typeface="Times New Roman" pitchFamily="18" charset="0"/>
                <a:cs typeface="Times New Roman" pitchFamily="18" charset="0"/>
              </a:rPr>
              <a:t>Computer</a:t>
            </a:r>
            <a:r>
              <a:rPr lang="en-NZ" sz="1400" dirty="0">
                <a:latin typeface="Times New Roman" pitchFamily="18" charset="0"/>
                <a:cs typeface="Times New Roman" pitchFamily="18" charset="0"/>
              </a:rPr>
              <a:t>.</a:t>
            </a:r>
            <a:endParaRPr lang="en-US" sz="1400" dirty="0">
              <a:latin typeface="Times New Roman" pitchFamily="18" charset="0"/>
              <a:cs typeface="Times New Roman" pitchFamily="18" charset="0"/>
            </a:endParaRPr>
          </a:p>
          <a:p>
            <a:pPr>
              <a:buFont typeface="Arial" pitchFamily="34" charset="0"/>
              <a:buChar cha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Planed Development for 2</a:t>
            </a:r>
            <a:r>
              <a:rPr lang="en-NZ" sz="3200" baseline="30000" dirty="0" smtClean="0"/>
              <a:t>nd</a:t>
            </a:r>
            <a:r>
              <a:rPr lang="en-NZ" sz="3200" dirty="0" smtClean="0"/>
              <a:t> iteration </a:t>
            </a:r>
            <a:endParaRPr lang="en-US" sz="3200" dirty="0"/>
          </a:p>
        </p:txBody>
      </p:sp>
      <p:sp>
        <p:nvSpPr>
          <p:cNvPr id="3" name="Content Placeholder 2"/>
          <p:cNvSpPr>
            <a:spLocks noGrp="1"/>
          </p:cNvSpPr>
          <p:nvPr>
            <p:ph idx="1"/>
          </p:nvPr>
        </p:nvSpPr>
        <p:spPr/>
        <p:txBody>
          <a:bodyPr/>
          <a:lstStyle/>
          <a:p>
            <a:r>
              <a:rPr lang="en-US" dirty="0" smtClean="0"/>
              <a:t>Create the Website to teach new staff members</a:t>
            </a:r>
          </a:p>
          <a:p>
            <a:r>
              <a:rPr lang="en-US" dirty="0" smtClean="0"/>
              <a:t>Implement a teaching tutorial for Insite only</a:t>
            </a:r>
          </a:p>
          <a:p>
            <a:r>
              <a:rPr lang="en-US" dirty="0" smtClean="0"/>
              <a:t>Add in a Review as well</a:t>
            </a:r>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Planed Development for after 2</a:t>
            </a:r>
            <a:r>
              <a:rPr lang="en-NZ" sz="2800" baseline="30000" dirty="0" smtClean="0"/>
              <a:t>nd</a:t>
            </a:r>
            <a:r>
              <a:rPr lang="en-NZ" sz="2800" dirty="0" smtClean="0"/>
              <a:t> iteration </a:t>
            </a:r>
            <a:endParaRPr lang="en-US" sz="2800" dirty="0"/>
          </a:p>
        </p:txBody>
      </p:sp>
      <p:sp>
        <p:nvSpPr>
          <p:cNvPr id="3" name="Content Placeholder 2"/>
          <p:cNvSpPr>
            <a:spLocks noGrp="1"/>
          </p:cNvSpPr>
          <p:nvPr>
            <p:ph idx="1"/>
          </p:nvPr>
        </p:nvSpPr>
        <p:spPr/>
        <p:txBody>
          <a:bodyPr/>
          <a:lstStyle/>
          <a:p>
            <a:r>
              <a:rPr lang="en-US" dirty="0" smtClean="0"/>
              <a:t>Implement Teaching Tutorial’s for My Computer and Outlook</a:t>
            </a:r>
          </a:p>
          <a:p>
            <a:r>
              <a:rPr lang="en-US" dirty="0" smtClean="0"/>
              <a:t>Add in Review’s as well</a:t>
            </a:r>
          </a:p>
          <a:p>
            <a:r>
              <a:rPr lang="en-US" dirty="0" smtClean="0"/>
              <a:t>Construct the backend of the website so that Brian can update the tutorial’s without Peter or Chen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Timeline for 2</a:t>
            </a:r>
            <a:r>
              <a:rPr lang="en-NZ" baseline="30000" dirty="0" smtClean="0"/>
              <a:t>nd</a:t>
            </a:r>
            <a:r>
              <a:rPr lang="en-NZ" dirty="0" smtClean="0"/>
              <a:t> Iteration</a:t>
            </a:r>
            <a:endParaRPr lang="en-US" dirty="0"/>
          </a:p>
        </p:txBody>
      </p:sp>
      <p:graphicFrame>
        <p:nvGraphicFramePr>
          <p:cNvPr id="5" name="Content Placeholder 4"/>
          <p:cNvGraphicFramePr>
            <a:graphicFrameLocks noGrp="1"/>
          </p:cNvGraphicFramePr>
          <p:nvPr>
            <p:ph idx="1"/>
          </p:nvPr>
        </p:nvGraphicFramePr>
        <p:xfrm>
          <a:off x="914400" y="1784350"/>
          <a:ext cx="5862320" cy="2966720"/>
        </p:xfrm>
        <a:graphic>
          <a:graphicData uri="http://schemas.openxmlformats.org/drawingml/2006/table">
            <a:tbl>
              <a:tblPr firstRow="1" bandRow="1">
                <a:tableStyleId>{5C22544A-7EE6-4342-B048-85BDC9FD1C3A}</a:tableStyleId>
              </a:tblPr>
              <a:tblGrid>
                <a:gridCol w="1254760"/>
                <a:gridCol w="4607560"/>
              </a:tblGrid>
              <a:tr h="370840">
                <a:tc>
                  <a:txBody>
                    <a:bodyPr/>
                    <a:lstStyle/>
                    <a:p>
                      <a:r>
                        <a:rPr lang="en-NZ" dirty="0" smtClean="0"/>
                        <a:t>Date Due</a:t>
                      </a:r>
                      <a:endParaRPr lang="en-US" dirty="0"/>
                    </a:p>
                  </a:txBody>
                  <a:tcPr/>
                </a:tc>
                <a:tc>
                  <a:txBody>
                    <a:bodyPr/>
                    <a:lstStyle/>
                    <a:p>
                      <a:r>
                        <a:rPr lang="en-NZ" dirty="0" smtClean="0"/>
                        <a:t>What will be done</a:t>
                      </a:r>
                    </a:p>
                  </a:txBody>
                  <a:tcPr/>
                </a:tc>
              </a:tr>
              <a:tr h="370840">
                <a:tc>
                  <a:txBody>
                    <a:bodyPr/>
                    <a:lstStyle/>
                    <a:p>
                      <a:r>
                        <a:rPr lang="en-NZ" dirty="0" smtClean="0"/>
                        <a:t>7/05/2010</a:t>
                      </a:r>
                      <a:endParaRPr lang="en-US" dirty="0"/>
                    </a:p>
                  </a:txBody>
                  <a:tcPr/>
                </a:tc>
                <a:tc>
                  <a:txBody>
                    <a:bodyPr/>
                    <a:lstStyle/>
                    <a:p>
                      <a:r>
                        <a:rPr lang="en-NZ" dirty="0" smtClean="0"/>
                        <a:t>Paper Prototype</a:t>
                      </a:r>
                      <a:endParaRPr lang="en-US" dirty="0"/>
                    </a:p>
                  </a:txBody>
                  <a:tcPr/>
                </a:tc>
              </a:tr>
              <a:tr h="370840">
                <a:tc>
                  <a:txBody>
                    <a:bodyPr/>
                    <a:lstStyle/>
                    <a:p>
                      <a:r>
                        <a:rPr lang="en-NZ" dirty="0" smtClean="0"/>
                        <a:t>21/05/2010</a:t>
                      </a:r>
                      <a:endParaRPr lang="en-US" dirty="0"/>
                    </a:p>
                  </a:txBody>
                  <a:tcPr/>
                </a:tc>
                <a:tc>
                  <a:txBody>
                    <a:bodyPr/>
                    <a:lstStyle/>
                    <a:p>
                      <a:r>
                        <a:rPr lang="en-NZ" dirty="0" smtClean="0"/>
                        <a:t>Insite Tutorial Interface</a:t>
                      </a:r>
                      <a:endParaRPr lang="en-US" dirty="0"/>
                    </a:p>
                  </a:txBody>
                  <a:tcPr/>
                </a:tc>
              </a:tr>
              <a:tr h="370840">
                <a:tc>
                  <a:txBody>
                    <a:bodyPr/>
                    <a:lstStyle/>
                    <a:p>
                      <a:r>
                        <a:rPr lang="en-NZ" dirty="0" smtClean="0"/>
                        <a:t>4/06/2010</a:t>
                      </a:r>
                      <a:endParaRPr lang="en-US" dirty="0"/>
                    </a:p>
                  </a:txBody>
                  <a:tcPr/>
                </a:tc>
                <a:tc>
                  <a:txBody>
                    <a:bodyPr/>
                    <a:lstStyle/>
                    <a:p>
                      <a:r>
                        <a:rPr lang="en-NZ" dirty="0" smtClean="0"/>
                        <a:t>Create Video</a:t>
                      </a:r>
                      <a:r>
                        <a:rPr lang="en-NZ" baseline="0" dirty="0" smtClean="0"/>
                        <a:t> based tutorial using </a:t>
                      </a:r>
                      <a:r>
                        <a:rPr lang="en-NZ" baseline="0" dirty="0" err="1" smtClean="0"/>
                        <a:t>CamStudio</a:t>
                      </a:r>
                      <a:endParaRPr lang="en-US" dirty="0"/>
                    </a:p>
                  </a:txBody>
                  <a:tcPr/>
                </a:tc>
              </a:tr>
              <a:tr h="370840">
                <a:tc>
                  <a:txBody>
                    <a:bodyPr/>
                    <a:lstStyle/>
                    <a:p>
                      <a:r>
                        <a:rPr lang="en-NZ" dirty="0" smtClean="0"/>
                        <a:t>11/06/2010</a:t>
                      </a:r>
                      <a:endParaRPr lang="en-US" dirty="0"/>
                    </a:p>
                  </a:txBody>
                  <a:tcPr/>
                </a:tc>
                <a:tc>
                  <a:txBody>
                    <a:bodyPr/>
                    <a:lstStyle/>
                    <a:p>
                      <a:r>
                        <a:rPr lang="en-NZ" dirty="0" smtClean="0"/>
                        <a:t>Create Insite Tutorial Quiz</a:t>
                      </a:r>
                      <a:endParaRPr lang="en-US" dirty="0"/>
                    </a:p>
                  </a:txBody>
                  <a:tcPr/>
                </a:tc>
              </a:tr>
              <a:tr h="370840">
                <a:tc>
                  <a:txBody>
                    <a:bodyPr/>
                    <a:lstStyle/>
                    <a:p>
                      <a:r>
                        <a:rPr lang="en-NZ" dirty="0" smtClean="0"/>
                        <a:t>18/06/2010</a:t>
                      </a:r>
                      <a:endParaRPr lang="en-US" dirty="0"/>
                    </a:p>
                  </a:txBody>
                  <a:tcPr/>
                </a:tc>
                <a:tc>
                  <a:txBody>
                    <a:bodyPr/>
                    <a:lstStyle/>
                    <a:p>
                      <a:r>
                        <a:rPr lang="en-NZ" dirty="0" smtClean="0"/>
                        <a:t>Final Discussion to</a:t>
                      </a:r>
                      <a:r>
                        <a:rPr lang="en-NZ" baseline="0" dirty="0" smtClean="0"/>
                        <a:t> Client about Insite</a:t>
                      </a:r>
                      <a:endParaRPr lang="en-US" dirty="0"/>
                    </a:p>
                  </a:txBody>
                  <a:tcPr/>
                </a:tc>
              </a:tr>
              <a:tr h="370840">
                <a:tc>
                  <a:txBody>
                    <a:bodyPr/>
                    <a:lstStyle/>
                    <a:p>
                      <a:r>
                        <a:rPr lang="en-NZ" dirty="0" smtClean="0"/>
                        <a:t>25/06/2010</a:t>
                      </a:r>
                      <a:endParaRPr lang="en-US" dirty="0"/>
                    </a:p>
                  </a:txBody>
                  <a:tcPr/>
                </a:tc>
                <a:tc>
                  <a:txBody>
                    <a:bodyPr/>
                    <a:lstStyle/>
                    <a:p>
                      <a:r>
                        <a:rPr lang="en-NZ" dirty="0" smtClean="0"/>
                        <a:t>Contact Creators of Insite to add our tutorial</a:t>
                      </a:r>
                      <a:endParaRPr lang="en-US" dirty="0"/>
                    </a:p>
                  </a:txBody>
                  <a:tcPr/>
                </a:tc>
              </a:tr>
              <a:tr h="370840">
                <a:tc>
                  <a:txBody>
                    <a:bodyPr/>
                    <a:lstStyle/>
                    <a:p>
                      <a:r>
                        <a:rPr lang="en-NZ" dirty="0" smtClean="0"/>
                        <a:t>02/07/2010</a:t>
                      </a:r>
                      <a:endParaRPr lang="en-US" dirty="0"/>
                    </a:p>
                  </a:txBody>
                  <a:tcPr/>
                </a:tc>
                <a:tc>
                  <a:txBody>
                    <a:bodyPr/>
                    <a:lstStyle/>
                    <a:p>
                      <a:r>
                        <a:rPr lang="en-NZ" dirty="0" smtClean="0"/>
                        <a:t>Insite Staff  Helper Tutorial up and running</a:t>
                      </a:r>
                      <a:endParaRPr lang="en-US"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Closing Questions</a:t>
            </a:r>
            <a:endParaRPr lang="en-US" dirty="0"/>
          </a:p>
        </p:txBody>
      </p:sp>
      <p:pic>
        <p:nvPicPr>
          <p:cNvPr id="12" name="Content Placeholder 11" descr="01-p43question-posters.jpg"/>
          <p:cNvPicPr>
            <a:picLocks noGrp="1" noChangeAspect="1"/>
          </p:cNvPicPr>
          <p:nvPr>
            <p:ph idx="1"/>
          </p:nvPr>
        </p:nvPicPr>
        <p:blipFill>
          <a:blip r:embed="rId3" cstate="print"/>
          <a:stretch>
            <a:fillRect/>
          </a:stretch>
        </p:blipFill>
        <p:spPr>
          <a:xfrm>
            <a:off x="1571604" y="1648603"/>
            <a:ext cx="6429420" cy="4822065"/>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266</TotalTime>
  <Words>940</Words>
  <Application>Microsoft Office PowerPoint</Application>
  <PresentationFormat>On-screen Show (4:3)</PresentationFormat>
  <Paragraphs>82</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PCDL New Polytechnic Staff Helper</vt:lpstr>
      <vt:lpstr>Overall Conceptual Diagram</vt:lpstr>
      <vt:lpstr>Dialog Diagram</vt:lpstr>
      <vt:lpstr>Project in One Sentence</vt:lpstr>
      <vt:lpstr>Functional Requirements</vt:lpstr>
      <vt:lpstr>Planed Development for 2nd iteration </vt:lpstr>
      <vt:lpstr>Planed Development for after 2nd iteration </vt:lpstr>
      <vt:lpstr>Timeline for 2nd Iteration</vt:lpstr>
      <vt:lpstr>Closing Questions</vt:lpstr>
    </vt:vector>
  </TitlesOfParts>
  <Company>Otago Polytechnic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PCDL New Polytechnic Staff Helper</dc:title>
  <dc:creator>Default-User</dc:creator>
  <cp:lastModifiedBy>Default-User</cp:lastModifiedBy>
  <cp:revision>34</cp:revision>
  <dcterms:created xsi:type="dcterms:W3CDTF">2010-04-28T23:27:24Z</dcterms:created>
  <dcterms:modified xsi:type="dcterms:W3CDTF">2010-05-03T04:00:58Z</dcterms:modified>
</cp:coreProperties>
</file>